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156321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8EB090-5986-434C-A636-74250A355016}"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385829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5788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3077140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303749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8EB090-5986-434C-A636-74250A355016}"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2030527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8EB090-5986-434C-A636-74250A355016}" type="datetimeFigureOut">
              <a:rPr lang="en-US" smtClean="0"/>
              <a:t>8/19/2023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1828345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73551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81855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16234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EB090-5986-434C-A636-74250A35501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313640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8EB090-5986-434C-A636-74250A355016}"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19058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8EB090-5986-434C-A636-74250A355016}"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40662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8EB090-5986-434C-A636-74250A355016}"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24181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EB090-5986-434C-A636-74250A355016}"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40911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8EB090-5986-434C-A636-74250A355016}"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83469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8EB090-5986-434C-A636-74250A355016}"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236EF23-4B21-44AB-9A99-8E88E313602A}" type="slidenum">
              <a:rPr lang="en-US" smtClean="0"/>
              <a:t>‹#›</a:t>
            </a:fld>
            <a:endParaRPr lang="en-US"/>
          </a:p>
        </p:txBody>
      </p:sp>
    </p:spTree>
    <p:extLst>
      <p:ext uri="{BB962C8B-B14F-4D97-AF65-F5344CB8AC3E}">
        <p14:creationId xmlns:p14="http://schemas.microsoft.com/office/powerpoint/2010/main" val="412650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98EB090-5986-434C-A636-74250A355016}" type="datetimeFigureOut">
              <a:rPr lang="en-US" smtClean="0"/>
              <a:t>8/19/2023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236EF23-4B21-44AB-9A99-8E88E313602A}" type="slidenum">
              <a:rPr lang="en-US" smtClean="0"/>
              <a:t>‹#›</a:t>
            </a:fld>
            <a:endParaRPr lang="en-US"/>
          </a:p>
        </p:txBody>
      </p:sp>
    </p:spTree>
    <p:extLst>
      <p:ext uri="{BB962C8B-B14F-4D97-AF65-F5344CB8AC3E}">
        <p14:creationId xmlns:p14="http://schemas.microsoft.com/office/powerpoint/2010/main" val="768635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4F8B-2BBB-B316-74DE-9CE1CEC46AFE}"/>
              </a:ext>
            </a:extLst>
          </p:cNvPr>
          <p:cNvSpPr>
            <a:spLocks noGrp="1"/>
          </p:cNvSpPr>
          <p:nvPr>
            <p:ph type="ctrTitle"/>
          </p:nvPr>
        </p:nvSpPr>
        <p:spPr/>
        <p:txBody>
          <a:bodyPr/>
          <a:lstStyle/>
          <a:p>
            <a:r>
              <a:rPr lang="en-US" b="1" dirty="0"/>
              <a:t>Collusive Oligopoly</a:t>
            </a:r>
          </a:p>
        </p:txBody>
      </p:sp>
      <p:sp>
        <p:nvSpPr>
          <p:cNvPr id="3" name="Subtitle 2">
            <a:extLst>
              <a:ext uri="{FF2B5EF4-FFF2-40B4-BE49-F238E27FC236}">
                <a16:creationId xmlns:a16="http://schemas.microsoft.com/office/drawing/2014/main" id="{75FFB8E2-0880-7844-96CA-490F78B612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166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2E183-E1AB-9773-14FE-5AB5555F9E2B}"/>
              </a:ext>
            </a:extLst>
          </p:cNvPr>
          <p:cNvSpPr>
            <a:spLocks noGrp="1"/>
          </p:cNvSpPr>
          <p:nvPr>
            <p:ph type="title"/>
          </p:nvPr>
        </p:nvSpPr>
        <p:spPr/>
        <p:txBody>
          <a:bodyPr/>
          <a:lstStyle/>
          <a:p>
            <a:r>
              <a:rPr lang="en-US" b="1" dirty="0"/>
              <a:t>Collusive Oligopoly</a:t>
            </a:r>
          </a:p>
        </p:txBody>
      </p:sp>
      <p:sp>
        <p:nvSpPr>
          <p:cNvPr id="3" name="Content Placeholder 2">
            <a:extLst>
              <a:ext uri="{FF2B5EF4-FFF2-40B4-BE49-F238E27FC236}">
                <a16:creationId xmlns:a16="http://schemas.microsoft.com/office/drawing/2014/main" id="{60561A5B-7529-C63B-BA7C-E411E1D324B6}"/>
              </a:ext>
            </a:extLst>
          </p:cNvPr>
          <p:cNvSpPr>
            <a:spLocks noGrp="1"/>
          </p:cNvSpPr>
          <p:nvPr>
            <p:ph idx="1"/>
          </p:nvPr>
        </p:nvSpPr>
        <p:spPr/>
        <p:txBody>
          <a:bodyPr/>
          <a:lstStyle/>
          <a:p>
            <a:pPr marL="0" indent="0" algn="just">
              <a:buNone/>
            </a:pPr>
            <a:r>
              <a:rPr lang="en-US" dirty="0"/>
              <a:t>Sometimes, firms may try to remove uncertainty related to acting independently and enter into price agreements with each other. This is collusion. Collusion is either formal or informal. It can take the form of cartel or price leadership.</a:t>
            </a:r>
          </a:p>
          <a:p>
            <a:pPr marL="0" indent="0" algn="just">
              <a:buNone/>
            </a:pPr>
            <a:r>
              <a:rPr lang="en-US" dirty="0"/>
              <a:t>A cartel is an association of independent firms within the same industry which follow the common policies relating to price, output, sale, profit maximization, and the distribution of products.</a:t>
            </a:r>
          </a:p>
          <a:p>
            <a:pPr marL="0" indent="0" algn="just">
              <a:buNone/>
            </a:pPr>
            <a:r>
              <a:rPr lang="en-US" dirty="0"/>
              <a:t>Price leadership is based on informed collusion. Under price leadership, one firm is a large or dominant firm and acts as the price leader who fixes the price for the products while the other firms allow it.</a:t>
            </a:r>
          </a:p>
        </p:txBody>
      </p:sp>
    </p:spTree>
    <p:extLst>
      <p:ext uri="{BB962C8B-B14F-4D97-AF65-F5344CB8AC3E}">
        <p14:creationId xmlns:p14="http://schemas.microsoft.com/office/powerpoint/2010/main" val="3612522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121</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Collusive Oligopoly</vt:lpstr>
      <vt:lpstr>Collusive Oligopoly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Collusive Oligopoly</dc:title>
  <dc:creator>Ananya Priya</dc:creator>
  <cp:lastModifiedBy>Ananya Priya</cp:lastModifiedBy>
  <cp:revision>1</cp:revision>
  <dcterms:created xsi:type="dcterms:W3CDTF">2023-08-19T11:25:09Z</dcterms:created>
  <dcterms:modified xsi:type="dcterms:W3CDTF">2023-08-19T11:25:17Z</dcterms:modified>
</cp:coreProperties>
</file>